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6"/>
  </p:notesMasterIdLst>
  <p:sldIdLst>
    <p:sldId id="256" r:id="rId2"/>
    <p:sldId id="296" r:id="rId3"/>
    <p:sldId id="315" r:id="rId4"/>
    <p:sldId id="308" r:id="rId5"/>
    <p:sldId id="309" r:id="rId6"/>
    <p:sldId id="316" r:id="rId7"/>
    <p:sldId id="310" r:id="rId8"/>
    <p:sldId id="311" r:id="rId9"/>
    <p:sldId id="317" r:id="rId10"/>
    <p:sldId id="312" r:id="rId11"/>
    <p:sldId id="313" r:id="rId12"/>
    <p:sldId id="318" r:id="rId13"/>
    <p:sldId id="314" r:id="rId14"/>
    <p:sldId id="323" r:id="rId15"/>
    <p:sldId id="324" r:id="rId16"/>
    <p:sldId id="325" r:id="rId17"/>
    <p:sldId id="326" r:id="rId18"/>
    <p:sldId id="368" r:id="rId19"/>
    <p:sldId id="358" r:id="rId20"/>
    <p:sldId id="369" r:id="rId21"/>
    <p:sldId id="371" r:id="rId22"/>
    <p:sldId id="372" r:id="rId23"/>
    <p:sldId id="373" r:id="rId24"/>
    <p:sldId id="370" r:id="rId25"/>
  </p:sldIdLst>
  <p:sldSz cx="9144000" cy="5143500" type="screen16x9"/>
  <p:notesSz cx="6858000" cy="9144000"/>
  <p:embeddedFontLst>
    <p:embeddedFont>
      <p:font typeface="Sniglet" panose="020B0604020202020204" charset="0"/>
      <p:regular r:id="rId27"/>
    </p:embeddedFont>
    <p:embeddedFont>
      <p:font typeface="Walter Turncoat" panose="020B0604020202020204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D0B942B-5FDC-419F-A31C-88048C057ADA}">
  <a:tblStyle styleId="{3D0B942B-5FDC-419F-A31C-88048C057A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F752B63-FEDA-48D4-B3B7-9A5BAED3138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7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5352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83020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9981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23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3924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85629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4103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05793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43094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9957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7289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10262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7678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14405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4282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4301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7853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5404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1763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4993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308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1067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5410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85800" y="31448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✘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6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Donatur Retention Analytics</a:t>
            </a:r>
            <a:endParaRPr/>
          </a:p>
        </p:txBody>
      </p:sp>
      <p:sp>
        <p:nvSpPr>
          <p:cNvPr id="56" name="Google Shape;56;p11"/>
          <p:cNvSpPr/>
          <p:nvPr/>
        </p:nvSpPr>
        <p:spPr>
          <a:xfrm>
            <a:off x="4045614" y="719848"/>
            <a:ext cx="1052762" cy="922444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244;p14">
            <a:extLst>
              <a:ext uri="{FF2B5EF4-FFF2-40B4-BE49-F238E27FC236}">
                <a16:creationId xmlns:a16="http://schemas.microsoft.com/office/drawing/2014/main" id="{6CD860B6-61C5-E16C-36A0-912EFB710B0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4568" y="4620275"/>
            <a:ext cx="1959432" cy="5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Mizan Amanah | Login">
            <a:extLst>
              <a:ext uri="{FF2B5EF4-FFF2-40B4-BE49-F238E27FC236}">
                <a16:creationId xmlns:a16="http://schemas.microsoft.com/office/drawing/2014/main" id="{F48FDF96-C81C-51C3-2437-E0491DE50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20" y="4458158"/>
            <a:ext cx="1445559" cy="61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" name="Google Shape;89;p15">
            <a:extLst>
              <a:ext uri="{FF2B5EF4-FFF2-40B4-BE49-F238E27FC236}">
                <a16:creationId xmlns:a16="http://schemas.microsoft.com/office/drawing/2014/main" id="{DA5B7C91-C483-C13E-4FF3-A9D9A051EB46}"/>
              </a:ext>
            </a:extLst>
          </p:cNvPr>
          <p:cNvSpPr txBox="1">
            <a:spLocks/>
          </p:cNvSpPr>
          <p:nvPr/>
        </p:nvSpPr>
        <p:spPr>
          <a:xfrm>
            <a:off x="1182210" y="10173"/>
            <a:ext cx="909935" cy="443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2000" b="1">
                <a:solidFill>
                  <a:schemeClr val="bg1"/>
                </a:solidFill>
                <a:latin typeface="Sniglet" panose="020B0604020202020204" charset="0"/>
              </a:rPr>
              <a:t>2019</a:t>
            </a:r>
          </a:p>
        </p:txBody>
      </p:sp>
      <p:pic>
        <p:nvPicPr>
          <p:cNvPr id="5" name="Google Shape;244;p14">
            <a:extLst>
              <a:ext uri="{FF2B5EF4-FFF2-40B4-BE49-F238E27FC236}">
                <a16:creationId xmlns:a16="http://schemas.microsoft.com/office/drawing/2014/main" id="{49F45CF0-2927-227C-D24F-D8A3559AB81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4568" y="4620275"/>
            <a:ext cx="1959432" cy="5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4" descr="Mizan Amanah | Login">
            <a:extLst>
              <a:ext uri="{FF2B5EF4-FFF2-40B4-BE49-F238E27FC236}">
                <a16:creationId xmlns:a16="http://schemas.microsoft.com/office/drawing/2014/main" id="{877D4E70-EDD2-0FFB-2C92-3AB659862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20" y="4458158"/>
            <a:ext cx="1445559" cy="61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89;p15">
            <a:extLst>
              <a:ext uri="{FF2B5EF4-FFF2-40B4-BE49-F238E27FC236}">
                <a16:creationId xmlns:a16="http://schemas.microsoft.com/office/drawing/2014/main" id="{9CE78630-2838-56BB-B243-894A91E6BB33}"/>
              </a:ext>
            </a:extLst>
          </p:cNvPr>
          <p:cNvSpPr txBox="1">
            <a:spLocks/>
          </p:cNvSpPr>
          <p:nvPr/>
        </p:nvSpPr>
        <p:spPr>
          <a:xfrm>
            <a:off x="3842682" y="10173"/>
            <a:ext cx="909935" cy="443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2000" b="1">
                <a:solidFill>
                  <a:schemeClr val="bg1"/>
                </a:solidFill>
                <a:latin typeface="Sniglet" panose="020B0604020202020204" charset="0"/>
              </a:rPr>
              <a:t>2020</a:t>
            </a:r>
          </a:p>
        </p:txBody>
      </p:sp>
      <p:sp>
        <p:nvSpPr>
          <p:cNvPr id="23" name="Google Shape;89;p15">
            <a:extLst>
              <a:ext uri="{FF2B5EF4-FFF2-40B4-BE49-F238E27FC236}">
                <a16:creationId xmlns:a16="http://schemas.microsoft.com/office/drawing/2014/main" id="{0425E824-5DD4-5FE3-7A11-55E28D1AA685}"/>
              </a:ext>
            </a:extLst>
          </p:cNvPr>
          <p:cNvSpPr txBox="1">
            <a:spLocks/>
          </p:cNvSpPr>
          <p:nvPr/>
        </p:nvSpPr>
        <p:spPr>
          <a:xfrm>
            <a:off x="6586236" y="10173"/>
            <a:ext cx="909935" cy="443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2000" b="1">
                <a:solidFill>
                  <a:schemeClr val="bg1"/>
                </a:solidFill>
                <a:latin typeface="Sniglet" panose="020B0604020202020204" charset="0"/>
              </a:rPr>
              <a:t>2021</a:t>
            </a:r>
          </a:p>
        </p:txBody>
      </p:sp>
      <p:sp>
        <p:nvSpPr>
          <p:cNvPr id="24" name="Google Shape;89;p15">
            <a:extLst>
              <a:ext uri="{FF2B5EF4-FFF2-40B4-BE49-F238E27FC236}">
                <a16:creationId xmlns:a16="http://schemas.microsoft.com/office/drawing/2014/main" id="{C1B4CD3E-6254-EA3F-CF11-A4B25178346C}"/>
              </a:ext>
            </a:extLst>
          </p:cNvPr>
          <p:cNvSpPr txBox="1">
            <a:spLocks/>
          </p:cNvSpPr>
          <p:nvPr/>
        </p:nvSpPr>
        <p:spPr>
          <a:xfrm>
            <a:off x="2573800" y="2463340"/>
            <a:ext cx="909935" cy="443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2000" b="1">
                <a:solidFill>
                  <a:schemeClr val="bg1"/>
                </a:solidFill>
                <a:latin typeface="Sniglet" panose="020B0604020202020204" charset="0"/>
              </a:rPr>
              <a:t>2022</a:t>
            </a:r>
          </a:p>
        </p:txBody>
      </p:sp>
      <p:sp>
        <p:nvSpPr>
          <p:cNvPr id="27" name="Google Shape;89;p15">
            <a:extLst>
              <a:ext uri="{FF2B5EF4-FFF2-40B4-BE49-F238E27FC236}">
                <a16:creationId xmlns:a16="http://schemas.microsoft.com/office/drawing/2014/main" id="{9B5CE3BF-171A-3716-F755-D019EB1CE097}"/>
              </a:ext>
            </a:extLst>
          </p:cNvPr>
          <p:cNvSpPr txBox="1">
            <a:spLocks/>
          </p:cNvSpPr>
          <p:nvPr/>
        </p:nvSpPr>
        <p:spPr>
          <a:xfrm>
            <a:off x="5193862" y="2477738"/>
            <a:ext cx="909935" cy="443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2000" b="1">
                <a:solidFill>
                  <a:schemeClr val="bg1"/>
                </a:solidFill>
                <a:latin typeface="Sniglet" panose="020B0604020202020204" charset="0"/>
              </a:rPr>
              <a:t>2023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0B32C4-8559-E62E-F769-B814B8484A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456" t="33202" r="62647" b="34117"/>
          <a:stretch/>
        </p:blipFill>
        <p:spPr>
          <a:xfrm>
            <a:off x="626268" y="496590"/>
            <a:ext cx="2021818" cy="19667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FCF898-305E-40FA-6A13-AB10364F03C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530" t="34510" r="62720" b="32548"/>
          <a:stretch/>
        </p:blipFill>
        <p:spPr>
          <a:xfrm>
            <a:off x="3247463" y="496590"/>
            <a:ext cx="1990165" cy="19667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17B2214-32B8-6B94-7843-7131977972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750" t="26928" r="62647" b="40000"/>
          <a:stretch/>
        </p:blipFill>
        <p:spPr>
          <a:xfrm>
            <a:off x="6050629" y="482192"/>
            <a:ext cx="1981147" cy="19811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C023731-0548-9078-F746-9B3BB510266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603" t="37778" r="62868" b="29543"/>
          <a:stretch/>
        </p:blipFill>
        <p:spPr>
          <a:xfrm>
            <a:off x="2037525" y="2957635"/>
            <a:ext cx="1982484" cy="196674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AADDC81-4BDB-602B-A1C9-D10A16224E0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823" t="62745" r="62647" b="27059"/>
          <a:stretch/>
        </p:blipFill>
        <p:spPr>
          <a:xfrm>
            <a:off x="4657587" y="2957635"/>
            <a:ext cx="1982484" cy="61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62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685800" y="2690484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4.</a:t>
            </a:r>
            <a:endParaRPr sz="6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Donatur Transaksi </a:t>
            </a:r>
            <a:br>
              <a:rPr lang="en"/>
            </a:br>
            <a:r>
              <a:rPr lang="en"/>
              <a:t>&gt;= 12x Pertahun</a:t>
            </a:r>
            <a:endParaRPr/>
          </a:p>
        </p:txBody>
      </p:sp>
      <p:sp>
        <p:nvSpPr>
          <p:cNvPr id="83" name="Google Shape;83;p14"/>
          <p:cNvSpPr/>
          <p:nvPr/>
        </p:nvSpPr>
        <p:spPr>
          <a:xfrm>
            <a:off x="3617075" y="256025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4" name="Google Shape;244;p14">
            <a:extLst>
              <a:ext uri="{FF2B5EF4-FFF2-40B4-BE49-F238E27FC236}">
                <a16:creationId xmlns:a16="http://schemas.microsoft.com/office/drawing/2014/main" id="{A8D6F2E6-E197-2B98-F7D7-24EF70C3F02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4568" y="4620275"/>
            <a:ext cx="1959432" cy="5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Mizan Amanah | Login">
            <a:extLst>
              <a:ext uri="{FF2B5EF4-FFF2-40B4-BE49-F238E27FC236}">
                <a16:creationId xmlns:a16="http://schemas.microsoft.com/office/drawing/2014/main" id="{46472783-A40A-0800-FC7A-78BB4613F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20" y="4458158"/>
            <a:ext cx="1445559" cy="61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040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5" name="Google Shape;244;p14">
            <a:extLst>
              <a:ext uri="{FF2B5EF4-FFF2-40B4-BE49-F238E27FC236}">
                <a16:creationId xmlns:a16="http://schemas.microsoft.com/office/drawing/2014/main" id="{49F45CF0-2927-227C-D24F-D8A3559AB81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4568" y="4620275"/>
            <a:ext cx="1959432" cy="5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4" descr="Mizan Amanah | Login">
            <a:extLst>
              <a:ext uri="{FF2B5EF4-FFF2-40B4-BE49-F238E27FC236}">
                <a16:creationId xmlns:a16="http://schemas.microsoft.com/office/drawing/2014/main" id="{877D4E70-EDD2-0FFB-2C92-3AB659862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20" y="4458158"/>
            <a:ext cx="1445559" cy="61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43727E-B0AB-4BB3-DB8A-F1CCB63D0D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529" t="50000" r="15368" b="8105"/>
          <a:stretch/>
        </p:blipFill>
        <p:spPr>
          <a:xfrm>
            <a:off x="655543" y="1220899"/>
            <a:ext cx="5748048" cy="25913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BA37BD-EA64-3A37-C41D-BECC1679A1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500" t="28497" r="62132" b="54379"/>
          <a:stretch/>
        </p:blipFill>
        <p:spPr>
          <a:xfrm>
            <a:off x="6790764" y="1898187"/>
            <a:ext cx="1812834" cy="113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004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" name="Google Shape;89;p15">
            <a:extLst>
              <a:ext uri="{FF2B5EF4-FFF2-40B4-BE49-F238E27FC236}">
                <a16:creationId xmlns:a16="http://schemas.microsoft.com/office/drawing/2014/main" id="{DA5B7C91-C483-C13E-4FF3-A9D9A051EB46}"/>
              </a:ext>
            </a:extLst>
          </p:cNvPr>
          <p:cNvSpPr txBox="1">
            <a:spLocks/>
          </p:cNvSpPr>
          <p:nvPr/>
        </p:nvSpPr>
        <p:spPr>
          <a:xfrm>
            <a:off x="1182210" y="10173"/>
            <a:ext cx="909935" cy="443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2000" b="1">
                <a:solidFill>
                  <a:schemeClr val="bg1"/>
                </a:solidFill>
                <a:latin typeface="Sniglet" panose="020B0604020202020204" charset="0"/>
              </a:rPr>
              <a:t>2019</a:t>
            </a:r>
          </a:p>
        </p:txBody>
      </p:sp>
      <p:pic>
        <p:nvPicPr>
          <p:cNvPr id="5" name="Google Shape;244;p14">
            <a:extLst>
              <a:ext uri="{FF2B5EF4-FFF2-40B4-BE49-F238E27FC236}">
                <a16:creationId xmlns:a16="http://schemas.microsoft.com/office/drawing/2014/main" id="{49F45CF0-2927-227C-D24F-D8A3559AB81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4568" y="4620275"/>
            <a:ext cx="1959432" cy="5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4" descr="Mizan Amanah | Login">
            <a:extLst>
              <a:ext uri="{FF2B5EF4-FFF2-40B4-BE49-F238E27FC236}">
                <a16:creationId xmlns:a16="http://schemas.microsoft.com/office/drawing/2014/main" id="{877D4E70-EDD2-0FFB-2C92-3AB659862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20" y="4458158"/>
            <a:ext cx="1445559" cy="61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89;p15">
            <a:extLst>
              <a:ext uri="{FF2B5EF4-FFF2-40B4-BE49-F238E27FC236}">
                <a16:creationId xmlns:a16="http://schemas.microsoft.com/office/drawing/2014/main" id="{9CE78630-2838-56BB-B243-894A91E6BB33}"/>
              </a:ext>
            </a:extLst>
          </p:cNvPr>
          <p:cNvSpPr txBox="1">
            <a:spLocks/>
          </p:cNvSpPr>
          <p:nvPr/>
        </p:nvSpPr>
        <p:spPr>
          <a:xfrm>
            <a:off x="3842682" y="10173"/>
            <a:ext cx="909935" cy="443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2000" b="1">
                <a:solidFill>
                  <a:schemeClr val="bg1"/>
                </a:solidFill>
                <a:latin typeface="Sniglet" panose="020B0604020202020204" charset="0"/>
              </a:rPr>
              <a:t>2020</a:t>
            </a:r>
          </a:p>
        </p:txBody>
      </p:sp>
      <p:sp>
        <p:nvSpPr>
          <p:cNvPr id="23" name="Google Shape;89;p15">
            <a:extLst>
              <a:ext uri="{FF2B5EF4-FFF2-40B4-BE49-F238E27FC236}">
                <a16:creationId xmlns:a16="http://schemas.microsoft.com/office/drawing/2014/main" id="{0425E824-5DD4-5FE3-7A11-55E28D1AA685}"/>
              </a:ext>
            </a:extLst>
          </p:cNvPr>
          <p:cNvSpPr txBox="1">
            <a:spLocks/>
          </p:cNvSpPr>
          <p:nvPr/>
        </p:nvSpPr>
        <p:spPr>
          <a:xfrm>
            <a:off x="6586236" y="10173"/>
            <a:ext cx="909935" cy="443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2000" b="1">
                <a:solidFill>
                  <a:schemeClr val="bg1"/>
                </a:solidFill>
                <a:latin typeface="Sniglet" panose="020B0604020202020204" charset="0"/>
              </a:rPr>
              <a:t>2021</a:t>
            </a:r>
          </a:p>
        </p:txBody>
      </p:sp>
      <p:sp>
        <p:nvSpPr>
          <p:cNvPr id="24" name="Google Shape;89;p15">
            <a:extLst>
              <a:ext uri="{FF2B5EF4-FFF2-40B4-BE49-F238E27FC236}">
                <a16:creationId xmlns:a16="http://schemas.microsoft.com/office/drawing/2014/main" id="{C1B4CD3E-6254-EA3F-CF11-A4B25178346C}"/>
              </a:ext>
            </a:extLst>
          </p:cNvPr>
          <p:cNvSpPr txBox="1">
            <a:spLocks/>
          </p:cNvSpPr>
          <p:nvPr/>
        </p:nvSpPr>
        <p:spPr>
          <a:xfrm>
            <a:off x="2573800" y="2463340"/>
            <a:ext cx="909935" cy="443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2000" b="1">
                <a:solidFill>
                  <a:schemeClr val="bg1"/>
                </a:solidFill>
                <a:latin typeface="Sniglet" panose="020B0604020202020204" charset="0"/>
              </a:rPr>
              <a:t>2022</a:t>
            </a:r>
          </a:p>
        </p:txBody>
      </p:sp>
      <p:sp>
        <p:nvSpPr>
          <p:cNvPr id="27" name="Google Shape;89;p15">
            <a:extLst>
              <a:ext uri="{FF2B5EF4-FFF2-40B4-BE49-F238E27FC236}">
                <a16:creationId xmlns:a16="http://schemas.microsoft.com/office/drawing/2014/main" id="{9B5CE3BF-171A-3716-F755-D019EB1CE097}"/>
              </a:ext>
            </a:extLst>
          </p:cNvPr>
          <p:cNvSpPr txBox="1">
            <a:spLocks/>
          </p:cNvSpPr>
          <p:nvPr/>
        </p:nvSpPr>
        <p:spPr>
          <a:xfrm>
            <a:off x="5193862" y="2477738"/>
            <a:ext cx="909935" cy="443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2000" b="1">
                <a:solidFill>
                  <a:schemeClr val="bg1"/>
                </a:solidFill>
                <a:latin typeface="Sniglet" panose="020B0604020202020204" charset="0"/>
              </a:rPr>
              <a:t>2023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9A38F0-C20F-F7D9-A144-44FCA08906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530" t="31372" r="63603" b="35686"/>
          <a:stretch/>
        </p:blipFill>
        <p:spPr>
          <a:xfrm>
            <a:off x="688922" y="489292"/>
            <a:ext cx="1896510" cy="1966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D2BCF3-2AB8-4388-C306-6B63D6F485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603" t="28366" r="63603" b="38432"/>
          <a:stretch/>
        </p:blipFill>
        <p:spPr>
          <a:xfrm>
            <a:off x="3279379" y="489292"/>
            <a:ext cx="1914483" cy="20094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0E11A0-381A-4FBC-4D70-0C0C02402F1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530" t="34510" r="63456" b="32026"/>
          <a:stretch/>
        </p:blipFill>
        <p:spPr>
          <a:xfrm>
            <a:off x="6079666" y="489292"/>
            <a:ext cx="1923074" cy="20094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7E230D-F5F1-C1A7-7E9F-A7EF4D534B3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456" t="31634" r="63382" b="35425"/>
          <a:stretch/>
        </p:blipFill>
        <p:spPr>
          <a:xfrm>
            <a:off x="2092145" y="2959878"/>
            <a:ext cx="1835932" cy="18730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8E8E942-1532-81F0-1D1E-4A52553764F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530" t="47751" r="63382" b="41624"/>
          <a:stretch/>
        </p:blipFill>
        <p:spPr>
          <a:xfrm>
            <a:off x="4730863" y="2959878"/>
            <a:ext cx="1835932" cy="60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59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685800" y="4183949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5.</a:t>
            </a:r>
            <a:endParaRPr sz="6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Donatur Berdasarkan Jumlah Transaksi</a:t>
            </a:r>
            <a:br>
              <a:rPr lang="en"/>
            </a:br>
            <a:endParaRPr/>
          </a:p>
        </p:txBody>
      </p:sp>
      <p:sp>
        <p:nvSpPr>
          <p:cNvPr id="83" name="Google Shape;83;p14"/>
          <p:cNvSpPr/>
          <p:nvPr/>
        </p:nvSpPr>
        <p:spPr>
          <a:xfrm>
            <a:off x="3617075" y="256025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4" name="Google Shape;244;p14">
            <a:extLst>
              <a:ext uri="{FF2B5EF4-FFF2-40B4-BE49-F238E27FC236}">
                <a16:creationId xmlns:a16="http://schemas.microsoft.com/office/drawing/2014/main" id="{A8D6F2E6-E197-2B98-F7D7-24EF70C3F02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4568" y="4620275"/>
            <a:ext cx="1959432" cy="5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Mizan Amanah | Login">
            <a:extLst>
              <a:ext uri="{FF2B5EF4-FFF2-40B4-BE49-F238E27FC236}">
                <a16:creationId xmlns:a16="http://schemas.microsoft.com/office/drawing/2014/main" id="{46472783-A40A-0800-FC7A-78BB4613F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20" y="4458158"/>
            <a:ext cx="1445559" cy="61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706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5" name="Google Shape;244;p14">
            <a:extLst>
              <a:ext uri="{FF2B5EF4-FFF2-40B4-BE49-F238E27FC236}">
                <a16:creationId xmlns:a16="http://schemas.microsoft.com/office/drawing/2014/main" id="{49F45CF0-2927-227C-D24F-D8A3559AB81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4568" y="4620275"/>
            <a:ext cx="1959432" cy="5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4" descr="Mizan Amanah | Login">
            <a:extLst>
              <a:ext uri="{FF2B5EF4-FFF2-40B4-BE49-F238E27FC236}">
                <a16:creationId xmlns:a16="http://schemas.microsoft.com/office/drawing/2014/main" id="{877D4E70-EDD2-0FFB-2C92-3AB659862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20" y="4458158"/>
            <a:ext cx="1445559" cy="61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082A56-B214-054A-F029-03218BAC2B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133" t="23921" r="57720" b="28236"/>
          <a:stretch/>
        </p:blipFill>
        <p:spPr>
          <a:xfrm>
            <a:off x="6710084" y="1222155"/>
            <a:ext cx="1768285" cy="23801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41B4128-FABB-D603-C719-A7252BE38B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838" t="36209" r="58235" b="15424"/>
          <a:stretch/>
        </p:blipFill>
        <p:spPr>
          <a:xfrm>
            <a:off x="618564" y="1223683"/>
            <a:ext cx="1835523" cy="25060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B7D215-DCD6-73A0-B395-95B791871A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133" t="29804" r="57794" b="21473"/>
          <a:stretch/>
        </p:blipFill>
        <p:spPr>
          <a:xfrm>
            <a:off x="2628900" y="1223683"/>
            <a:ext cx="1835523" cy="25060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A3D0D3-DBC9-F4AF-6EA2-2155D666CA8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133" t="21830" r="57794" b="31896"/>
          <a:stretch/>
        </p:blipFill>
        <p:spPr>
          <a:xfrm>
            <a:off x="4669492" y="1223683"/>
            <a:ext cx="1835523" cy="2380131"/>
          </a:xfrm>
          <a:prstGeom prst="rect">
            <a:avLst/>
          </a:prstGeom>
        </p:spPr>
      </p:pic>
      <p:sp>
        <p:nvSpPr>
          <p:cNvPr id="11" name="Google Shape;89;p15">
            <a:extLst>
              <a:ext uri="{FF2B5EF4-FFF2-40B4-BE49-F238E27FC236}">
                <a16:creationId xmlns:a16="http://schemas.microsoft.com/office/drawing/2014/main" id="{A2E8A184-DD85-D536-15AE-4729E118335B}"/>
              </a:ext>
            </a:extLst>
          </p:cNvPr>
          <p:cNvSpPr txBox="1">
            <a:spLocks/>
          </p:cNvSpPr>
          <p:nvPr/>
        </p:nvSpPr>
        <p:spPr>
          <a:xfrm>
            <a:off x="776001" y="716144"/>
            <a:ext cx="1722355" cy="443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2000" b="1">
                <a:solidFill>
                  <a:schemeClr val="bg1"/>
                </a:solidFill>
                <a:latin typeface="Sniglet" panose="020B0604020202020204" charset="0"/>
              </a:rPr>
              <a:t>Transaksi 1x</a:t>
            </a:r>
          </a:p>
        </p:txBody>
      </p:sp>
      <p:sp>
        <p:nvSpPr>
          <p:cNvPr id="12" name="Google Shape;89;p15">
            <a:extLst>
              <a:ext uri="{FF2B5EF4-FFF2-40B4-BE49-F238E27FC236}">
                <a16:creationId xmlns:a16="http://schemas.microsoft.com/office/drawing/2014/main" id="{254C35EF-9C23-CD1D-1C0C-F082883EBD72}"/>
              </a:ext>
            </a:extLst>
          </p:cNvPr>
          <p:cNvSpPr txBox="1">
            <a:spLocks/>
          </p:cNvSpPr>
          <p:nvPr/>
        </p:nvSpPr>
        <p:spPr>
          <a:xfrm>
            <a:off x="2628900" y="716143"/>
            <a:ext cx="1722355" cy="443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2000" b="1">
                <a:solidFill>
                  <a:schemeClr val="bg1"/>
                </a:solidFill>
                <a:latin typeface="Sniglet" panose="020B0604020202020204" charset="0"/>
              </a:rPr>
              <a:t>Transaksi 2x</a:t>
            </a:r>
          </a:p>
        </p:txBody>
      </p:sp>
      <p:sp>
        <p:nvSpPr>
          <p:cNvPr id="13" name="Google Shape;89;p15">
            <a:extLst>
              <a:ext uri="{FF2B5EF4-FFF2-40B4-BE49-F238E27FC236}">
                <a16:creationId xmlns:a16="http://schemas.microsoft.com/office/drawing/2014/main" id="{52EAD62A-3F4A-84A6-6B9D-B57914835592}"/>
              </a:ext>
            </a:extLst>
          </p:cNvPr>
          <p:cNvSpPr txBox="1">
            <a:spLocks/>
          </p:cNvSpPr>
          <p:nvPr/>
        </p:nvSpPr>
        <p:spPr>
          <a:xfrm>
            <a:off x="4549600" y="716142"/>
            <a:ext cx="2107826" cy="443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2000" b="1">
                <a:solidFill>
                  <a:schemeClr val="bg1"/>
                </a:solidFill>
                <a:latin typeface="Sniglet" panose="020B0604020202020204" charset="0"/>
              </a:rPr>
              <a:t>Transaksi 3x-11x</a:t>
            </a:r>
          </a:p>
        </p:txBody>
      </p:sp>
      <p:sp>
        <p:nvSpPr>
          <p:cNvPr id="14" name="Google Shape;89;p15">
            <a:extLst>
              <a:ext uri="{FF2B5EF4-FFF2-40B4-BE49-F238E27FC236}">
                <a16:creationId xmlns:a16="http://schemas.microsoft.com/office/drawing/2014/main" id="{8CE76827-1324-50B5-18A8-D204A2B1D050}"/>
              </a:ext>
            </a:extLst>
          </p:cNvPr>
          <p:cNvSpPr txBox="1">
            <a:spLocks/>
          </p:cNvSpPr>
          <p:nvPr/>
        </p:nvSpPr>
        <p:spPr>
          <a:xfrm>
            <a:off x="6505015" y="716141"/>
            <a:ext cx="2107826" cy="443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2000" b="1">
                <a:solidFill>
                  <a:schemeClr val="bg1"/>
                </a:solidFill>
                <a:latin typeface="Sniglet" panose="020B0604020202020204" charset="0"/>
              </a:rPr>
              <a:t>Transaksi &gt;= 12x</a:t>
            </a:r>
          </a:p>
        </p:txBody>
      </p:sp>
    </p:spTree>
    <p:extLst>
      <p:ext uri="{BB962C8B-B14F-4D97-AF65-F5344CB8AC3E}">
        <p14:creationId xmlns:p14="http://schemas.microsoft.com/office/powerpoint/2010/main" val="2655212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5" name="Google Shape;244;p14">
            <a:extLst>
              <a:ext uri="{FF2B5EF4-FFF2-40B4-BE49-F238E27FC236}">
                <a16:creationId xmlns:a16="http://schemas.microsoft.com/office/drawing/2014/main" id="{49F45CF0-2927-227C-D24F-D8A3559AB81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4568" y="4620275"/>
            <a:ext cx="1959432" cy="5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4" descr="Mizan Amanah | Login">
            <a:extLst>
              <a:ext uri="{FF2B5EF4-FFF2-40B4-BE49-F238E27FC236}">
                <a16:creationId xmlns:a16="http://schemas.microsoft.com/office/drawing/2014/main" id="{877D4E70-EDD2-0FFB-2C92-3AB659862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20" y="4458158"/>
            <a:ext cx="1445559" cy="61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89;p15">
            <a:extLst>
              <a:ext uri="{FF2B5EF4-FFF2-40B4-BE49-F238E27FC236}">
                <a16:creationId xmlns:a16="http://schemas.microsoft.com/office/drawing/2014/main" id="{A2E8A184-DD85-D536-15AE-4729E118335B}"/>
              </a:ext>
            </a:extLst>
          </p:cNvPr>
          <p:cNvSpPr txBox="1">
            <a:spLocks/>
          </p:cNvSpPr>
          <p:nvPr/>
        </p:nvSpPr>
        <p:spPr>
          <a:xfrm>
            <a:off x="769278" y="548056"/>
            <a:ext cx="7352746" cy="34188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000" b="1">
                <a:solidFill>
                  <a:schemeClr val="bg1"/>
                </a:solidFill>
                <a:latin typeface="Sniglet" panose="020B0604020202020204" charset="0"/>
              </a:rPr>
              <a:t>Fakta</a:t>
            </a:r>
          </a:p>
          <a:p>
            <a:pPr marL="342900" indent="-342900">
              <a:spcBef>
                <a:spcPts val="60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000" b="1">
                <a:solidFill>
                  <a:schemeClr val="bg1"/>
                </a:solidFill>
                <a:latin typeface="Sniglet" panose="020B0604020202020204" charset="0"/>
              </a:rPr>
              <a:t>Donatur meningkat drastis setiap bulan 4-5 (bulan ramadhan)</a:t>
            </a:r>
          </a:p>
          <a:p>
            <a:pPr marL="342900" indent="-342900">
              <a:spcBef>
                <a:spcPts val="60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000" b="1">
                <a:solidFill>
                  <a:schemeClr val="bg1"/>
                </a:solidFill>
                <a:latin typeface="Sniglet" panose="020B0604020202020204" charset="0"/>
              </a:rPr>
              <a:t>Donatur menurun drastis setiap bulan 5-6 setelah ramadhan</a:t>
            </a:r>
          </a:p>
          <a:p>
            <a:pPr>
              <a:spcBef>
                <a:spcPts val="600"/>
              </a:spcBef>
            </a:pPr>
            <a:endParaRPr lang="en-US" sz="2000" b="1">
              <a:solidFill>
                <a:schemeClr val="bg1"/>
              </a:solidFill>
              <a:latin typeface="Sniglet" panose="020B0604020202020204" charset="0"/>
            </a:endParaRPr>
          </a:p>
          <a:p>
            <a:pPr>
              <a:spcBef>
                <a:spcPts val="600"/>
              </a:spcBef>
            </a:pPr>
            <a:r>
              <a:rPr lang="en-US" sz="2000" b="1">
                <a:solidFill>
                  <a:schemeClr val="bg1"/>
                </a:solidFill>
                <a:latin typeface="Sniglet" panose="020B0604020202020204" charset="0"/>
              </a:rPr>
              <a:t>Recommendation:</a:t>
            </a:r>
          </a:p>
          <a:p>
            <a:pPr marL="342900" indent="-342900">
              <a:spcBef>
                <a:spcPts val="60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000" b="1">
                <a:solidFill>
                  <a:schemeClr val="accent3"/>
                </a:solidFill>
                <a:latin typeface="Sniglet" panose="020B0604020202020204" charset="0"/>
              </a:rPr>
              <a:t>Membuat program lagi khusus untuk setelah bulan ramadhan berkaitan dengan ibadah/budaya islam seperti puasa syawal setelah ramadhan.</a:t>
            </a:r>
          </a:p>
          <a:p>
            <a:pPr marL="342900" indent="-342900">
              <a:spcBef>
                <a:spcPts val="60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000" b="1">
                <a:solidFill>
                  <a:schemeClr val="accent3"/>
                </a:solidFill>
                <a:latin typeface="Sniglet" panose="020B0604020202020204" charset="0"/>
              </a:rPr>
              <a:t>Memulai segera program idul adha setelah bulan ramadhan.</a:t>
            </a:r>
          </a:p>
        </p:txBody>
      </p:sp>
    </p:spTree>
    <p:extLst>
      <p:ext uri="{BB962C8B-B14F-4D97-AF65-F5344CB8AC3E}">
        <p14:creationId xmlns:p14="http://schemas.microsoft.com/office/powerpoint/2010/main" val="3263238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5" name="Google Shape;244;p14">
            <a:extLst>
              <a:ext uri="{FF2B5EF4-FFF2-40B4-BE49-F238E27FC236}">
                <a16:creationId xmlns:a16="http://schemas.microsoft.com/office/drawing/2014/main" id="{49F45CF0-2927-227C-D24F-D8A3559AB81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4568" y="4620275"/>
            <a:ext cx="1959432" cy="5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4" descr="Mizan Amanah | Login">
            <a:extLst>
              <a:ext uri="{FF2B5EF4-FFF2-40B4-BE49-F238E27FC236}">
                <a16:creationId xmlns:a16="http://schemas.microsoft.com/office/drawing/2014/main" id="{877D4E70-EDD2-0FFB-2C92-3AB659862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20" y="4458158"/>
            <a:ext cx="1445559" cy="61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0C5FD2-BB72-48F8-4193-655F899252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898" t="43006" r="15514" b="16471"/>
          <a:stretch/>
        </p:blipFill>
        <p:spPr>
          <a:xfrm>
            <a:off x="293312" y="1378953"/>
            <a:ext cx="4806010" cy="2084295"/>
          </a:xfrm>
          <a:prstGeom prst="rect">
            <a:avLst/>
          </a:prstGeom>
        </p:spPr>
      </p:pic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2828FEDF-2FE7-E07D-EA28-6D8881D367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873319"/>
              </p:ext>
            </p:extLst>
          </p:nvPr>
        </p:nvGraphicFramePr>
        <p:xfrm>
          <a:off x="5271247" y="1339061"/>
          <a:ext cx="3681609" cy="216408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227203">
                  <a:extLst>
                    <a:ext uri="{9D8B030D-6E8A-4147-A177-3AD203B41FA5}">
                      <a16:colId xmlns:a16="http://schemas.microsoft.com/office/drawing/2014/main" val="1690006375"/>
                    </a:ext>
                  </a:extLst>
                </a:gridCol>
                <a:gridCol w="1227203">
                  <a:extLst>
                    <a:ext uri="{9D8B030D-6E8A-4147-A177-3AD203B41FA5}">
                      <a16:colId xmlns:a16="http://schemas.microsoft.com/office/drawing/2014/main" val="2160550108"/>
                    </a:ext>
                  </a:extLst>
                </a:gridCol>
                <a:gridCol w="1227203">
                  <a:extLst>
                    <a:ext uri="{9D8B030D-6E8A-4147-A177-3AD203B41FA5}">
                      <a16:colId xmlns:a16="http://schemas.microsoft.com/office/drawing/2014/main" val="1829309463"/>
                    </a:ext>
                  </a:extLst>
                </a:gridCol>
              </a:tblGrid>
              <a:tr h="50201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Jumlah Transaksi</a:t>
                      </a:r>
                      <a:endParaRPr lang="en-ID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Total Donatur</a:t>
                      </a:r>
                      <a:endParaRPr lang="en-ID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Percentage</a:t>
                      </a:r>
                      <a:endParaRPr lang="en-ID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0762441"/>
                  </a:ext>
                </a:extLst>
              </a:tr>
              <a:tr h="295304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Donasi 1x</a:t>
                      </a:r>
                      <a:endParaRPr lang="en-ID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43989</a:t>
                      </a:r>
                      <a:endParaRPr lang="en-ID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75.68%</a:t>
                      </a:r>
                      <a:endParaRPr lang="en-ID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0112468"/>
                  </a:ext>
                </a:extLst>
              </a:tr>
              <a:tr h="2953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Donasi 2x</a:t>
                      </a:r>
                      <a:endParaRPr lang="en-ID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12305</a:t>
                      </a:r>
                      <a:endParaRPr lang="en-ID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21.17%</a:t>
                      </a:r>
                      <a:endParaRPr lang="en-ID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2736457"/>
                  </a:ext>
                </a:extLst>
              </a:tr>
              <a:tr h="5020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Donasi 3x-11x</a:t>
                      </a:r>
                      <a:endParaRPr lang="en-ID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10503</a:t>
                      </a:r>
                      <a:endParaRPr lang="en-ID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18.07%</a:t>
                      </a:r>
                      <a:endParaRPr lang="en-ID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0184417"/>
                  </a:ext>
                </a:extLst>
              </a:tr>
              <a:tr h="5020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Donasi &gt;= 12x</a:t>
                      </a:r>
                      <a:endParaRPr lang="en-ID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1042</a:t>
                      </a:r>
                      <a:endParaRPr lang="en-ID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/>
                          </a:solidFill>
                        </a:rPr>
                        <a:t>1.79%</a:t>
                      </a:r>
                      <a:endParaRPr lang="en-ID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4445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4519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" name="Google Shape;89;p15">
            <a:extLst>
              <a:ext uri="{FF2B5EF4-FFF2-40B4-BE49-F238E27FC236}">
                <a16:creationId xmlns:a16="http://schemas.microsoft.com/office/drawing/2014/main" id="{DA5B7C91-C483-C13E-4FF3-A9D9A051EB46}"/>
              </a:ext>
            </a:extLst>
          </p:cNvPr>
          <p:cNvSpPr txBox="1">
            <a:spLocks/>
          </p:cNvSpPr>
          <p:nvPr/>
        </p:nvSpPr>
        <p:spPr>
          <a:xfrm>
            <a:off x="4959530" y="623945"/>
            <a:ext cx="4225025" cy="31964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600" b="1">
                <a:solidFill>
                  <a:schemeClr val="bg1"/>
                </a:solidFill>
                <a:latin typeface="Sniglet" panose="020B0604020202020204" charset="0"/>
              </a:rPr>
              <a:t>Fakta</a:t>
            </a:r>
          </a:p>
          <a:p>
            <a:pPr marL="285750" indent="-285750">
              <a:spcBef>
                <a:spcPts val="600"/>
              </a:spcBef>
              <a:buClr>
                <a:schemeClr val="bg1"/>
              </a:buClr>
              <a:buFontTx/>
              <a:buChar char="-"/>
            </a:pPr>
            <a:r>
              <a:rPr lang="en-US" sz="1600" b="1">
                <a:solidFill>
                  <a:schemeClr val="bg1"/>
                </a:solidFill>
                <a:latin typeface="Sniglet" panose="020B0604020202020204" charset="0"/>
              </a:rPr>
              <a:t>Semakin banyak donasi, donasi para donator tidak bergantung pada bulan ramadhan.</a:t>
            </a:r>
          </a:p>
          <a:p>
            <a:pPr>
              <a:spcBef>
                <a:spcPts val="600"/>
              </a:spcBef>
              <a:buClr>
                <a:schemeClr val="bg1"/>
              </a:buClr>
            </a:pPr>
            <a:endParaRPr lang="en-US" sz="1600" b="1">
              <a:solidFill>
                <a:schemeClr val="bg1"/>
              </a:solidFill>
              <a:latin typeface="Sniglet" panose="020B0604020202020204" charset="0"/>
            </a:endParaRPr>
          </a:p>
          <a:p>
            <a:pPr>
              <a:spcBef>
                <a:spcPts val="600"/>
              </a:spcBef>
              <a:buClr>
                <a:schemeClr val="bg1"/>
              </a:buClr>
            </a:pPr>
            <a:r>
              <a:rPr lang="en-US" sz="1600" b="1">
                <a:solidFill>
                  <a:schemeClr val="bg1"/>
                </a:solidFill>
                <a:latin typeface="Sniglet" panose="020B0604020202020204" charset="0"/>
              </a:rPr>
              <a:t>Rekomendasi</a:t>
            </a:r>
          </a:p>
          <a:p>
            <a:pPr marL="285750" indent="-285750">
              <a:spcBef>
                <a:spcPts val="600"/>
              </a:spcBef>
              <a:buClr>
                <a:schemeClr val="bg1"/>
              </a:buClr>
              <a:buFontTx/>
              <a:buChar char="-"/>
            </a:pPr>
            <a:r>
              <a:rPr lang="en-US" sz="1600" b="1">
                <a:solidFill>
                  <a:schemeClr val="accent3"/>
                </a:solidFill>
                <a:latin typeface="Sniglet" panose="020B0604020202020204" charset="0"/>
              </a:rPr>
              <a:t>Untuk menambah transaksi para donator tidak hanya terfokus pada program bulan ramadhan namun juga program lainnya yang ada pada bulan khusus selain ramadhan.</a:t>
            </a:r>
          </a:p>
          <a:p>
            <a:pPr>
              <a:spcBef>
                <a:spcPts val="600"/>
              </a:spcBef>
              <a:buClr>
                <a:schemeClr val="bg1"/>
              </a:buClr>
            </a:pPr>
            <a:endParaRPr lang="en-US" sz="1600" b="1">
              <a:solidFill>
                <a:schemeClr val="bg1"/>
              </a:solidFill>
              <a:latin typeface="Sniglet" panose="020B0604020202020204" charset="0"/>
            </a:endParaRPr>
          </a:p>
          <a:p>
            <a:pPr marL="285750" indent="-285750">
              <a:spcBef>
                <a:spcPts val="600"/>
              </a:spcBef>
              <a:buClr>
                <a:schemeClr val="bg1"/>
              </a:buClr>
              <a:buFontTx/>
              <a:buChar char="-"/>
            </a:pPr>
            <a:endParaRPr lang="en-US" sz="1600" b="1">
              <a:solidFill>
                <a:schemeClr val="bg1"/>
              </a:solidFill>
              <a:latin typeface="Sniglet" panose="020B0604020202020204" charset="0"/>
            </a:endParaRPr>
          </a:p>
          <a:p>
            <a:pPr>
              <a:spcBef>
                <a:spcPts val="600"/>
              </a:spcBef>
            </a:pPr>
            <a:endParaRPr lang="en-US" sz="1600" b="1">
              <a:solidFill>
                <a:schemeClr val="bg1"/>
              </a:solidFill>
              <a:latin typeface="Sniglet" panose="020B0604020202020204" charset="0"/>
            </a:endParaRPr>
          </a:p>
        </p:txBody>
      </p:sp>
      <p:pic>
        <p:nvPicPr>
          <p:cNvPr id="5" name="Google Shape;244;p14">
            <a:extLst>
              <a:ext uri="{FF2B5EF4-FFF2-40B4-BE49-F238E27FC236}">
                <a16:creationId xmlns:a16="http://schemas.microsoft.com/office/drawing/2014/main" id="{49F45CF0-2927-227C-D24F-D8A3559AB81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4568" y="4620275"/>
            <a:ext cx="1959432" cy="5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4" descr="Mizan Amanah | Login">
            <a:extLst>
              <a:ext uri="{FF2B5EF4-FFF2-40B4-BE49-F238E27FC236}">
                <a16:creationId xmlns:a16="http://schemas.microsoft.com/office/drawing/2014/main" id="{877D4E70-EDD2-0FFB-2C92-3AB659862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20" y="4458158"/>
            <a:ext cx="1445559" cy="61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E392D9-158B-FFE3-ACB1-9CA11A2E37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618" t="36079" r="15956" b="26666"/>
          <a:stretch/>
        </p:blipFill>
        <p:spPr>
          <a:xfrm>
            <a:off x="481798" y="636377"/>
            <a:ext cx="1949823" cy="14898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843D38-9EB1-03B9-24AE-6C72529C27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765" t="53333" r="15588" b="10173"/>
          <a:stretch/>
        </p:blipFill>
        <p:spPr>
          <a:xfrm>
            <a:off x="2837118" y="636378"/>
            <a:ext cx="1949823" cy="14898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93E99D-8A0A-1980-C796-1EA20A4DCCAA}"/>
              </a:ext>
            </a:extLst>
          </p:cNvPr>
          <p:cNvSpPr txBox="1"/>
          <p:nvPr/>
        </p:nvSpPr>
        <p:spPr>
          <a:xfrm>
            <a:off x="410135" y="316894"/>
            <a:ext cx="1146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niglet" panose="020B0604020202020204" charset="0"/>
              </a:rPr>
              <a:t>Transaksi 1x</a:t>
            </a:r>
            <a:endParaRPr lang="en-ID">
              <a:solidFill>
                <a:schemeClr val="bg1"/>
              </a:solidFill>
              <a:latin typeface="Sniglet" panose="020B060402020202020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08469B-8A26-4882-327E-68E47EEA7113}"/>
              </a:ext>
            </a:extLst>
          </p:cNvPr>
          <p:cNvSpPr txBox="1"/>
          <p:nvPr/>
        </p:nvSpPr>
        <p:spPr>
          <a:xfrm>
            <a:off x="2837118" y="316168"/>
            <a:ext cx="1186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niglet" panose="020B0604020202020204" charset="0"/>
              </a:rPr>
              <a:t>Transaksi 2x</a:t>
            </a:r>
            <a:endParaRPr lang="en-ID">
              <a:solidFill>
                <a:schemeClr val="bg1"/>
              </a:solidFill>
              <a:latin typeface="Sniglet" panose="020B060402020202020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4A2EB47-E0E7-98F6-7FB0-9EEDA94E30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4262" t="21307" r="16103" b="43329"/>
          <a:stretch/>
        </p:blipFill>
        <p:spPr>
          <a:xfrm>
            <a:off x="476189" y="2631984"/>
            <a:ext cx="1933176" cy="13774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CB2F69-4EFE-23E9-7F4C-1C77D576638F}"/>
              </a:ext>
            </a:extLst>
          </p:cNvPr>
          <p:cNvSpPr txBox="1"/>
          <p:nvPr/>
        </p:nvSpPr>
        <p:spPr>
          <a:xfrm>
            <a:off x="410135" y="2252814"/>
            <a:ext cx="1491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niglet" panose="020B0604020202020204" charset="0"/>
              </a:rPr>
              <a:t>Transaksi 3x-11x</a:t>
            </a:r>
            <a:endParaRPr lang="en-ID">
              <a:solidFill>
                <a:schemeClr val="bg1"/>
              </a:solidFill>
              <a:latin typeface="Sniglet" panose="020B060402020202020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6F9BA4E-9D9D-875A-0C17-B142F381C7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4262" t="54117" r="17133" b="10173"/>
          <a:stretch/>
        </p:blipFill>
        <p:spPr>
          <a:xfrm>
            <a:off x="2853765" y="2631985"/>
            <a:ext cx="1933176" cy="137748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D54340-C8C8-F7B4-2934-A7B8CCDCDBCD}"/>
              </a:ext>
            </a:extLst>
          </p:cNvPr>
          <p:cNvSpPr txBox="1"/>
          <p:nvPr/>
        </p:nvSpPr>
        <p:spPr>
          <a:xfrm>
            <a:off x="2837118" y="2336990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Sniglet" panose="020B0604020202020204" charset="0"/>
              </a:rPr>
              <a:t>Transaksi &gt;= 12x</a:t>
            </a:r>
            <a:endParaRPr lang="en-ID">
              <a:solidFill>
                <a:schemeClr val="bg1"/>
              </a:solidFill>
              <a:latin typeface="Snigle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941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6.</a:t>
            </a:r>
            <a:endParaRPr sz="6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r>
              <a:rPr lang="en-US"/>
              <a:t>Donatur Reguler</a:t>
            </a:r>
            <a:endParaRPr/>
          </a:p>
        </p:txBody>
      </p:sp>
      <p:sp>
        <p:nvSpPr>
          <p:cNvPr id="83" name="Google Shape;83;p14"/>
          <p:cNvSpPr/>
          <p:nvPr/>
        </p:nvSpPr>
        <p:spPr>
          <a:xfrm>
            <a:off x="3617075" y="256025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4705C8-6296-216A-B976-6866B95F93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Donatur yang donasi rutin setiap tahun</a:t>
            </a:r>
            <a:endParaRPr lang="en-ID">
              <a:solidFill>
                <a:srgbClr val="FFC000"/>
              </a:solidFill>
            </a:endParaRPr>
          </a:p>
        </p:txBody>
      </p:sp>
      <p:pic>
        <p:nvPicPr>
          <p:cNvPr id="2" name="Google Shape;244;p14">
            <a:extLst>
              <a:ext uri="{FF2B5EF4-FFF2-40B4-BE49-F238E27FC236}">
                <a16:creationId xmlns:a16="http://schemas.microsoft.com/office/drawing/2014/main" id="{89F7C16D-3D39-4F4B-F168-B62D403BF35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4568" y="4620275"/>
            <a:ext cx="1959432" cy="5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" descr="Mizan Amanah | Login">
            <a:extLst>
              <a:ext uri="{FF2B5EF4-FFF2-40B4-BE49-F238E27FC236}">
                <a16:creationId xmlns:a16="http://schemas.microsoft.com/office/drawing/2014/main" id="{323ED053-47B4-388B-AA37-EAE642B20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20" y="4458158"/>
            <a:ext cx="1445559" cy="61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543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685800" y="2690484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1.</a:t>
            </a:r>
            <a:endParaRPr sz="6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Donatur Transaksi </a:t>
            </a:r>
            <a:br>
              <a:rPr lang="en"/>
            </a:br>
            <a:r>
              <a:rPr lang="en"/>
              <a:t>1x Pertahun</a:t>
            </a:r>
            <a:endParaRPr/>
          </a:p>
        </p:txBody>
      </p:sp>
      <p:sp>
        <p:nvSpPr>
          <p:cNvPr id="83" name="Google Shape;83;p14"/>
          <p:cNvSpPr/>
          <p:nvPr/>
        </p:nvSpPr>
        <p:spPr>
          <a:xfrm>
            <a:off x="3617075" y="256025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4" name="Google Shape;244;p14">
            <a:extLst>
              <a:ext uri="{FF2B5EF4-FFF2-40B4-BE49-F238E27FC236}">
                <a16:creationId xmlns:a16="http://schemas.microsoft.com/office/drawing/2014/main" id="{A8D6F2E6-E197-2B98-F7D7-24EF70C3F02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4568" y="4620275"/>
            <a:ext cx="1959432" cy="5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Mizan Amanah | Login">
            <a:extLst>
              <a:ext uri="{FF2B5EF4-FFF2-40B4-BE49-F238E27FC236}">
                <a16:creationId xmlns:a16="http://schemas.microsoft.com/office/drawing/2014/main" id="{46472783-A40A-0800-FC7A-78BB4613F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20" y="4458158"/>
            <a:ext cx="1445559" cy="61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732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5" name="Google Shape;244;p14">
            <a:extLst>
              <a:ext uri="{FF2B5EF4-FFF2-40B4-BE49-F238E27FC236}">
                <a16:creationId xmlns:a16="http://schemas.microsoft.com/office/drawing/2014/main" id="{49F45CF0-2927-227C-D24F-D8A3559AB81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4568" y="4620275"/>
            <a:ext cx="1959432" cy="5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4" descr="Mizan Amanah | Login">
            <a:extLst>
              <a:ext uri="{FF2B5EF4-FFF2-40B4-BE49-F238E27FC236}">
                <a16:creationId xmlns:a16="http://schemas.microsoft.com/office/drawing/2014/main" id="{877D4E70-EDD2-0FFB-2C92-3AB659862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20" y="4458158"/>
            <a:ext cx="1445559" cy="61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2828FEDF-2FE7-E07D-EA28-6D8881D367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38310"/>
              </p:ext>
            </p:extLst>
          </p:nvPr>
        </p:nvGraphicFramePr>
        <p:xfrm>
          <a:off x="80682" y="713150"/>
          <a:ext cx="4605620" cy="3044935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151405">
                  <a:extLst>
                    <a:ext uri="{9D8B030D-6E8A-4147-A177-3AD203B41FA5}">
                      <a16:colId xmlns:a16="http://schemas.microsoft.com/office/drawing/2014/main" val="1690006375"/>
                    </a:ext>
                  </a:extLst>
                </a:gridCol>
                <a:gridCol w="1151405">
                  <a:extLst>
                    <a:ext uri="{9D8B030D-6E8A-4147-A177-3AD203B41FA5}">
                      <a16:colId xmlns:a16="http://schemas.microsoft.com/office/drawing/2014/main" val="2160550108"/>
                    </a:ext>
                  </a:extLst>
                </a:gridCol>
                <a:gridCol w="1151405">
                  <a:extLst>
                    <a:ext uri="{9D8B030D-6E8A-4147-A177-3AD203B41FA5}">
                      <a16:colId xmlns:a16="http://schemas.microsoft.com/office/drawing/2014/main" val="1829309463"/>
                    </a:ext>
                  </a:extLst>
                </a:gridCol>
                <a:gridCol w="1151405">
                  <a:extLst>
                    <a:ext uri="{9D8B030D-6E8A-4147-A177-3AD203B41FA5}">
                      <a16:colId xmlns:a16="http://schemas.microsoft.com/office/drawing/2014/main" val="4234255091"/>
                    </a:ext>
                  </a:extLst>
                </a:gridCol>
              </a:tblGrid>
              <a:tr h="471461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Tahun</a:t>
                      </a:r>
                      <a:endParaRPr lang="en-ID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Donatur Reguler</a:t>
                      </a:r>
                      <a:endParaRPr lang="en-ID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Jumlah Donatur</a:t>
                      </a:r>
                      <a:endParaRPr lang="en-ID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Percentage</a:t>
                      </a:r>
                      <a:endParaRPr lang="en-ID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0762441"/>
                  </a:ext>
                </a:extLst>
              </a:tr>
              <a:tr h="3834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2019</a:t>
                      </a:r>
                      <a:endParaRPr lang="en-ID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11651</a:t>
                      </a:r>
                      <a:endParaRPr lang="en-ID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11651</a:t>
                      </a:r>
                      <a:endParaRPr lang="en-ID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100.00%</a:t>
                      </a:r>
                      <a:endParaRPr lang="en-ID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2736457"/>
                  </a:ext>
                </a:extLst>
              </a:tr>
              <a:tr h="5358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2019-2020</a:t>
                      </a:r>
                      <a:endParaRPr lang="en-ID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3334</a:t>
                      </a:r>
                      <a:endParaRPr lang="en-ID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26480</a:t>
                      </a:r>
                      <a:endParaRPr lang="en-ID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12.59%</a:t>
                      </a:r>
                      <a:endParaRPr lang="en-ID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0184417"/>
                  </a:ext>
                </a:extLst>
              </a:tr>
              <a:tr h="5358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2019-2021</a:t>
                      </a:r>
                      <a:endParaRPr lang="en-ID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1473</a:t>
                      </a:r>
                      <a:endParaRPr lang="en-ID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39245</a:t>
                      </a:r>
                      <a:endParaRPr lang="en-ID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3.75%</a:t>
                      </a:r>
                      <a:endParaRPr lang="en-ID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4445705"/>
                  </a:ext>
                </a:extLst>
              </a:tr>
              <a:tr h="5358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2019-2022</a:t>
                      </a:r>
                      <a:endParaRPr lang="en-ID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797</a:t>
                      </a:r>
                      <a:endParaRPr lang="en-ID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54280</a:t>
                      </a:r>
                      <a:endParaRPr lang="en-ID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1.47%</a:t>
                      </a:r>
                      <a:endParaRPr lang="en-ID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7728822"/>
                  </a:ext>
                </a:extLst>
              </a:tr>
              <a:tr h="5358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2019-2023</a:t>
                      </a:r>
                      <a:endParaRPr lang="en-ID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268</a:t>
                      </a:r>
                      <a:endParaRPr lang="en-ID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58122</a:t>
                      </a:r>
                      <a:endParaRPr lang="en-ID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0.46%</a:t>
                      </a:r>
                      <a:endParaRPr lang="en-ID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0482316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B821348-956E-4D2A-3175-68793143B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50" y="713150"/>
            <a:ext cx="3959087" cy="304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48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5" name="Google Shape;244;p14">
            <a:extLst>
              <a:ext uri="{FF2B5EF4-FFF2-40B4-BE49-F238E27FC236}">
                <a16:creationId xmlns:a16="http://schemas.microsoft.com/office/drawing/2014/main" id="{49F45CF0-2927-227C-D24F-D8A3559AB81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4568" y="4620275"/>
            <a:ext cx="1959432" cy="5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4" descr="Mizan Amanah | Login">
            <a:extLst>
              <a:ext uri="{FF2B5EF4-FFF2-40B4-BE49-F238E27FC236}">
                <a16:creationId xmlns:a16="http://schemas.microsoft.com/office/drawing/2014/main" id="{877D4E70-EDD2-0FFB-2C92-3AB659862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20" y="4458158"/>
            <a:ext cx="1445559" cy="61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2828FEDF-2FE7-E07D-EA28-6D8881D367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047614"/>
              </p:ext>
            </p:extLst>
          </p:nvPr>
        </p:nvGraphicFramePr>
        <p:xfrm>
          <a:off x="191620" y="968646"/>
          <a:ext cx="4568640" cy="2461501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142160">
                  <a:extLst>
                    <a:ext uri="{9D8B030D-6E8A-4147-A177-3AD203B41FA5}">
                      <a16:colId xmlns:a16="http://schemas.microsoft.com/office/drawing/2014/main" val="1690006375"/>
                    </a:ext>
                  </a:extLst>
                </a:gridCol>
                <a:gridCol w="1142160">
                  <a:extLst>
                    <a:ext uri="{9D8B030D-6E8A-4147-A177-3AD203B41FA5}">
                      <a16:colId xmlns:a16="http://schemas.microsoft.com/office/drawing/2014/main" val="2160550108"/>
                    </a:ext>
                  </a:extLst>
                </a:gridCol>
                <a:gridCol w="1142160">
                  <a:extLst>
                    <a:ext uri="{9D8B030D-6E8A-4147-A177-3AD203B41FA5}">
                      <a16:colId xmlns:a16="http://schemas.microsoft.com/office/drawing/2014/main" val="1829309463"/>
                    </a:ext>
                  </a:extLst>
                </a:gridCol>
                <a:gridCol w="1142160">
                  <a:extLst>
                    <a:ext uri="{9D8B030D-6E8A-4147-A177-3AD203B41FA5}">
                      <a16:colId xmlns:a16="http://schemas.microsoft.com/office/drawing/2014/main" val="4234255091"/>
                    </a:ext>
                  </a:extLst>
                </a:gridCol>
              </a:tblGrid>
              <a:tr h="50356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Tahun</a:t>
                      </a:r>
                      <a:endParaRPr lang="en-ID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Donatur Reguler</a:t>
                      </a:r>
                      <a:endParaRPr lang="en-ID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Jumlah Donatur</a:t>
                      </a:r>
                      <a:endParaRPr lang="en-ID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Percentage</a:t>
                      </a:r>
                      <a:endParaRPr lang="en-ID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0762441"/>
                  </a:ext>
                </a:extLst>
              </a:tr>
              <a:tr h="3743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2020</a:t>
                      </a:r>
                      <a:endParaRPr lang="en-ID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18163</a:t>
                      </a:r>
                      <a:endParaRPr lang="en-ID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18163</a:t>
                      </a:r>
                      <a:endParaRPr lang="en-ID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100.00%</a:t>
                      </a:r>
                      <a:endParaRPr lang="en-ID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2736457"/>
                  </a:ext>
                </a:extLst>
              </a:tr>
              <a:tr h="5230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2020-2021</a:t>
                      </a:r>
                      <a:endParaRPr lang="en-ID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4645</a:t>
                      </a:r>
                      <a:endParaRPr lang="en-ID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31728</a:t>
                      </a:r>
                      <a:endParaRPr lang="en-ID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14.64%</a:t>
                      </a:r>
                      <a:endParaRPr lang="en-ID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4445705"/>
                  </a:ext>
                </a:extLst>
              </a:tr>
              <a:tr h="5230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2020-2022</a:t>
                      </a:r>
                      <a:endParaRPr lang="en-ID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2088</a:t>
                      </a:r>
                      <a:endParaRPr lang="en-ID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47258</a:t>
                      </a:r>
                      <a:endParaRPr lang="en-ID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4.42%</a:t>
                      </a:r>
                      <a:endParaRPr lang="en-ID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7728822"/>
                  </a:ext>
                </a:extLst>
              </a:tr>
              <a:tr h="5230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2020-2023</a:t>
                      </a:r>
                      <a:endParaRPr lang="en-ID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268</a:t>
                      </a:r>
                      <a:endParaRPr lang="en-ID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51158</a:t>
                      </a:r>
                      <a:endParaRPr lang="en-ID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0.52%</a:t>
                      </a:r>
                      <a:endParaRPr lang="en-ID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0482316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C9D2EF4-2A09-1AE4-2110-E6A371A0B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1674" y="840900"/>
            <a:ext cx="3688560" cy="283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144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5" name="Google Shape;244;p14">
            <a:extLst>
              <a:ext uri="{FF2B5EF4-FFF2-40B4-BE49-F238E27FC236}">
                <a16:creationId xmlns:a16="http://schemas.microsoft.com/office/drawing/2014/main" id="{49F45CF0-2927-227C-D24F-D8A3559AB81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4568" y="4620275"/>
            <a:ext cx="1959432" cy="5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4" descr="Mizan Amanah | Login">
            <a:extLst>
              <a:ext uri="{FF2B5EF4-FFF2-40B4-BE49-F238E27FC236}">
                <a16:creationId xmlns:a16="http://schemas.microsoft.com/office/drawing/2014/main" id="{877D4E70-EDD2-0FFB-2C92-3AB659862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20" y="4458158"/>
            <a:ext cx="1445559" cy="61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2828FEDF-2FE7-E07D-EA28-6D8881D367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787324"/>
              </p:ext>
            </p:extLst>
          </p:nvPr>
        </p:nvGraphicFramePr>
        <p:xfrm>
          <a:off x="191620" y="1235282"/>
          <a:ext cx="4618972" cy="1940822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154743">
                  <a:extLst>
                    <a:ext uri="{9D8B030D-6E8A-4147-A177-3AD203B41FA5}">
                      <a16:colId xmlns:a16="http://schemas.microsoft.com/office/drawing/2014/main" val="1690006375"/>
                    </a:ext>
                  </a:extLst>
                </a:gridCol>
                <a:gridCol w="1154743">
                  <a:extLst>
                    <a:ext uri="{9D8B030D-6E8A-4147-A177-3AD203B41FA5}">
                      <a16:colId xmlns:a16="http://schemas.microsoft.com/office/drawing/2014/main" val="2160550108"/>
                    </a:ext>
                  </a:extLst>
                </a:gridCol>
                <a:gridCol w="1154743">
                  <a:extLst>
                    <a:ext uri="{9D8B030D-6E8A-4147-A177-3AD203B41FA5}">
                      <a16:colId xmlns:a16="http://schemas.microsoft.com/office/drawing/2014/main" val="1829309463"/>
                    </a:ext>
                  </a:extLst>
                </a:gridCol>
                <a:gridCol w="1154743">
                  <a:extLst>
                    <a:ext uri="{9D8B030D-6E8A-4147-A177-3AD203B41FA5}">
                      <a16:colId xmlns:a16="http://schemas.microsoft.com/office/drawing/2014/main" val="4234255091"/>
                    </a:ext>
                  </a:extLst>
                </a:gridCol>
              </a:tblGrid>
              <a:tr h="486364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Tahun</a:t>
                      </a:r>
                      <a:endParaRPr lang="en-ID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Donatur Reguler</a:t>
                      </a:r>
                      <a:endParaRPr lang="en-ID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Jumlah Donatur</a:t>
                      </a:r>
                      <a:endParaRPr lang="en-ID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Percentage</a:t>
                      </a:r>
                      <a:endParaRPr lang="en-ID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0762441"/>
                  </a:ext>
                </a:extLst>
              </a:tr>
              <a:tr h="3749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2021</a:t>
                      </a:r>
                      <a:endParaRPr lang="en-ID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18210</a:t>
                      </a:r>
                      <a:endParaRPr lang="en-ID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18210</a:t>
                      </a:r>
                      <a:endParaRPr lang="en-ID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100.00%</a:t>
                      </a:r>
                      <a:endParaRPr lang="en-ID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2736457"/>
                  </a:ext>
                </a:extLst>
              </a:tr>
              <a:tr h="5238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2021-2022</a:t>
                      </a:r>
                      <a:endParaRPr lang="en-ID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5819</a:t>
                      </a:r>
                      <a:endParaRPr lang="en-ID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34866</a:t>
                      </a:r>
                      <a:endParaRPr lang="en-ID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16.68%</a:t>
                      </a:r>
                      <a:endParaRPr lang="en-ID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7728822"/>
                  </a:ext>
                </a:extLst>
              </a:tr>
              <a:tr h="5238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2021-2023</a:t>
                      </a:r>
                      <a:endParaRPr lang="en-ID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1522</a:t>
                      </a:r>
                      <a:endParaRPr lang="en-ID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38949</a:t>
                      </a:r>
                      <a:endParaRPr lang="en-ID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3.91%</a:t>
                      </a:r>
                      <a:endParaRPr lang="en-ID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0482316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067E25E-4342-7E76-BDDC-9D01AA5098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8653" y="858091"/>
            <a:ext cx="3504360" cy="269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76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5" name="Google Shape;244;p14">
            <a:extLst>
              <a:ext uri="{FF2B5EF4-FFF2-40B4-BE49-F238E27FC236}">
                <a16:creationId xmlns:a16="http://schemas.microsoft.com/office/drawing/2014/main" id="{49F45CF0-2927-227C-D24F-D8A3559AB81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4568" y="4620275"/>
            <a:ext cx="1959432" cy="5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4" descr="Mizan Amanah | Login">
            <a:extLst>
              <a:ext uri="{FF2B5EF4-FFF2-40B4-BE49-F238E27FC236}">
                <a16:creationId xmlns:a16="http://schemas.microsoft.com/office/drawing/2014/main" id="{877D4E70-EDD2-0FFB-2C92-3AB659862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20" y="4458158"/>
            <a:ext cx="1445559" cy="61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2828FEDF-2FE7-E07D-EA28-6D8881D367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173950"/>
              </p:ext>
            </p:extLst>
          </p:nvPr>
        </p:nvGraphicFramePr>
        <p:xfrm>
          <a:off x="207210" y="1472910"/>
          <a:ext cx="4639140" cy="1626019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159785">
                  <a:extLst>
                    <a:ext uri="{9D8B030D-6E8A-4147-A177-3AD203B41FA5}">
                      <a16:colId xmlns:a16="http://schemas.microsoft.com/office/drawing/2014/main" val="1690006375"/>
                    </a:ext>
                  </a:extLst>
                </a:gridCol>
                <a:gridCol w="1159785">
                  <a:extLst>
                    <a:ext uri="{9D8B030D-6E8A-4147-A177-3AD203B41FA5}">
                      <a16:colId xmlns:a16="http://schemas.microsoft.com/office/drawing/2014/main" val="2160550108"/>
                    </a:ext>
                  </a:extLst>
                </a:gridCol>
                <a:gridCol w="1159785">
                  <a:extLst>
                    <a:ext uri="{9D8B030D-6E8A-4147-A177-3AD203B41FA5}">
                      <a16:colId xmlns:a16="http://schemas.microsoft.com/office/drawing/2014/main" val="1829309463"/>
                    </a:ext>
                  </a:extLst>
                </a:gridCol>
                <a:gridCol w="1159785">
                  <a:extLst>
                    <a:ext uri="{9D8B030D-6E8A-4147-A177-3AD203B41FA5}">
                      <a16:colId xmlns:a16="http://schemas.microsoft.com/office/drawing/2014/main" val="4234255091"/>
                    </a:ext>
                  </a:extLst>
                </a:gridCol>
              </a:tblGrid>
              <a:tr h="478438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Tahun</a:t>
                      </a:r>
                      <a:endParaRPr lang="en-ID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Donatur Reguler</a:t>
                      </a:r>
                      <a:endParaRPr lang="en-ID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Jumlah Donatur</a:t>
                      </a:r>
                      <a:endParaRPr lang="en-ID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Percentage</a:t>
                      </a:r>
                      <a:endParaRPr lang="en-ID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0762441"/>
                  </a:ext>
                </a:extLst>
              </a:tr>
              <a:tr h="4621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2022</a:t>
                      </a:r>
                      <a:endParaRPr lang="en-ID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22495</a:t>
                      </a:r>
                      <a:endParaRPr lang="en-ID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22495</a:t>
                      </a:r>
                      <a:endParaRPr lang="en-ID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100.00%</a:t>
                      </a:r>
                      <a:endParaRPr lang="en-ID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2736457"/>
                  </a:ext>
                </a:extLst>
              </a:tr>
              <a:tr h="6457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2022-2023</a:t>
                      </a:r>
                      <a:endParaRPr lang="en-ID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1522</a:t>
                      </a:r>
                      <a:endParaRPr lang="en-ID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26859</a:t>
                      </a:r>
                      <a:endParaRPr lang="en-ID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5.67%</a:t>
                      </a:r>
                      <a:endParaRPr lang="en-ID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0482316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60038FA-A050-CE2E-CD20-54571DAD5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8481" y="993741"/>
            <a:ext cx="3437379" cy="26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369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5" name="Google Shape;244;p14">
            <a:extLst>
              <a:ext uri="{FF2B5EF4-FFF2-40B4-BE49-F238E27FC236}">
                <a16:creationId xmlns:a16="http://schemas.microsoft.com/office/drawing/2014/main" id="{49F45CF0-2927-227C-D24F-D8A3559AB81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4568" y="4620275"/>
            <a:ext cx="1959432" cy="5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4" descr="Mizan Amanah | Login">
            <a:extLst>
              <a:ext uri="{FF2B5EF4-FFF2-40B4-BE49-F238E27FC236}">
                <a16:creationId xmlns:a16="http://schemas.microsoft.com/office/drawing/2014/main" id="{877D4E70-EDD2-0FFB-2C92-3AB659862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20" y="4458158"/>
            <a:ext cx="1445559" cy="61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89;p15">
            <a:extLst>
              <a:ext uri="{FF2B5EF4-FFF2-40B4-BE49-F238E27FC236}">
                <a16:creationId xmlns:a16="http://schemas.microsoft.com/office/drawing/2014/main" id="{A2E8A184-DD85-D536-15AE-4729E118335B}"/>
              </a:ext>
            </a:extLst>
          </p:cNvPr>
          <p:cNvSpPr txBox="1">
            <a:spLocks/>
          </p:cNvSpPr>
          <p:nvPr/>
        </p:nvSpPr>
        <p:spPr>
          <a:xfrm>
            <a:off x="769278" y="548056"/>
            <a:ext cx="7352746" cy="34188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000" b="1">
                <a:solidFill>
                  <a:schemeClr val="bg1"/>
                </a:solidFill>
                <a:latin typeface="Sniglet" panose="020B0604020202020204" charset="0"/>
              </a:rPr>
              <a:t>Fakta</a:t>
            </a:r>
          </a:p>
          <a:p>
            <a:pPr marL="342900" indent="-34290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bg1"/>
                </a:solidFill>
                <a:latin typeface="Sniglet" panose="020B0604020202020204" charset="0"/>
              </a:rPr>
              <a:t>Berdasarkan data, setiap memasuki tahun berikutnya jumlah donator yang rutin donasi menurun secara drastis. Artinya hanya kemungkinan kecil donator akan donasi lagi pada tahun berikutnya.</a:t>
            </a:r>
          </a:p>
          <a:p>
            <a:pPr marL="342900" indent="-342900">
              <a:spcBef>
                <a:spcPts val="60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endParaRPr lang="en-US" sz="2000" b="1">
              <a:solidFill>
                <a:schemeClr val="bg1"/>
              </a:solidFill>
              <a:latin typeface="Sniglet" panose="020B0604020202020204" charset="0"/>
            </a:endParaRPr>
          </a:p>
          <a:p>
            <a:pPr>
              <a:spcBef>
                <a:spcPts val="600"/>
              </a:spcBef>
            </a:pPr>
            <a:r>
              <a:rPr lang="en-US" sz="2000" b="1">
                <a:solidFill>
                  <a:schemeClr val="bg1"/>
                </a:solidFill>
                <a:latin typeface="Sniglet" panose="020B0604020202020204" charset="0"/>
              </a:rPr>
              <a:t>Recommendation:</a:t>
            </a:r>
          </a:p>
          <a:p>
            <a:pPr marL="342900" indent="-342900">
              <a:spcBef>
                <a:spcPts val="60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endParaRPr lang="en-US" sz="2000" b="1">
              <a:solidFill>
                <a:schemeClr val="accent3"/>
              </a:solidFill>
              <a:latin typeface="Snigle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163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5" name="Google Shape;244;p14">
            <a:extLst>
              <a:ext uri="{FF2B5EF4-FFF2-40B4-BE49-F238E27FC236}">
                <a16:creationId xmlns:a16="http://schemas.microsoft.com/office/drawing/2014/main" id="{49F45CF0-2927-227C-D24F-D8A3559AB81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4568" y="4620275"/>
            <a:ext cx="1959432" cy="5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4" descr="Mizan Amanah | Login">
            <a:extLst>
              <a:ext uri="{FF2B5EF4-FFF2-40B4-BE49-F238E27FC236}">
                <a16:creationId xmlns:a16="http://schemas.microsoft.com/office/drawing/2014/main" id="{877D4E70-EDD2-0FFB-2C92-3AB659862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20" y="4458158"/>
            <a:ext cx="1445559" cy="61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2A5871-70BE-8679-FE6F-B8C70AE00D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044" t="46797" r="35367" b="13324"/>
          <a:stretch/>
        </p:blipFill>
        <p:spPr>
          <a:xfrm>
            <a:off x="674278" y="1109123"/>
            <a:ext cx="5484736" cy="27058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49A217-69D8-A09D-B38A-B084B76675A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353" t="40784" r="62721" b="43529"/>
          <a:stretch/>
        </p:blipFill>
        <p:spPr>
          <a:xfrm>
            <a:off x="6549193" y="1840120"/>
            <a:ext cx="2104183" cy="124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139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Google Shape;89;p15">
            <a:extLst>
              <a:ext uri="{FF2B5EF4-FFF2-40B4-BE49-F238E27FC236}">
                <a16:creationId xmlns:a16="http://schemas.microsoft.com/office/drawing/2014/main" id="{DA5B7C91-C483-C13E-4FF3-A9D9A051EB46}"/>
              </a:ext>
            </a:extLst>
          </p:cNvPr>
          <p:cNvSpPr txBox="1">
            <a:spLocks/>
          </p:cNvSpPr>
          <p:nvPr/>
        </p:nvSpPr>
        <p:spPr>
          <a:xfrm>
            <a:off x="1182210" y="10173"/>
            <a:ext cx="909935" cy="443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2000" b="1">
                <a:solidFill>
                  <a:schemeClr val="bg1"/>
                </a:solidFill>
                <a:latin typeface="Sniglet" panose="020B0604020202020204" charset="0"/>
              </a:rPr>
              <a:t>2019</a:t>
            </a:r>
          </a:p>
        </p:txBody>
      </p:sp>
      <p:pic>
        <p:nvPicPr>
          <p:cNvPr id="5" name="Google Shape;244;p14">
            <a:extLst>
              <a:ext uri="{FF2B5EF4-FFF2-40B4-BE49-F238E27FC236}">
                <a16:creationId xmlns:a16="http://schemas.microsoft.com/office/drawing/2014/main" id="{49F45CF0-2927-227C-D24F-D8A3559AB81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4568" y="4620275"/>
            <a:ext cx="1959432" cy="5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4" descr="Mizan Amanah | Login">
            <a:extLst>
              <a:ext uri="{FF2B5EF4-FFF2-40B4-BE49-F238E27FC236}">
                <a16:creationId xmlns:a16="http://schemas.microsoft.com/office/drawing/2014/main" id="{877D4E70-EDD2-0FFB-2C92-3AB659862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20" y="4458158"/>
            <a:ext cx="1445559" cy="61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89;p15">
            <a:extLst>
              <a:ext uri="{FF2B5EF4-FFF2-40B4-BE49-F238E27FC236}">
                <a16:creationId xmlns:a16="http://schemas.microsoft.com/office/drawing/2014/main" id="{9CE78630-2838-56BB-B243-894A91E6BB33}"/>
              </a:ext>
            </a:extLst>
          </p:cNvPr>
          <p:cNvSpPr txBox="1">
            <a:spLocks/>
          </p:cNvSpPr>
          <p:nvPr/>
        </p:nvSpPr>
        <p:spPr>
          <a:xfrm>
            <a:off x="3842682" y="10173"/>
            <a:ext cx="909935" cy="443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2000" b="1">
                <a:solidFill>
                  <a:schemeClr val="bg1"/>
                </a:solidFill>
                <a:latin typeface="Sniglet" panose="020B0604020202020204" charset="0"/>
              </a:rPr>
              <a:t>2020</a:t>
            </a:r>
          </a:p>
        </p:txBody>
      </p:sp>
      <p:sp>
        <p:nvSpPr>
          <p:cNvPr id="23" name="Google Shape;89;p15">
            <a:extLst>
              <a:ext uri="{FF2B5EF4-FFF2-40B4-BE49-F238E27FC236}">
                <a16:creationId xmlns:a16="http://schemas.microsoft.com/office/drawing/2014/main" id="{0425E824-5DD4-5FE3-7A11-55E28D1AA685}"/>
              </a:ext>
            </a:extLst>
          </p:cNvPr>
          <p:cNvSpPr txBox="1">
            <a:spLocks/>
          </p:cNvSpPr>
          <p:nvPr/>
        </p:nvSpPr>
        <p:spPr>
          <a:xfrm>
            <a:off x="6586236" y="10173"/>
            <a:ext cx="909935" cy="443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2000" b="1">
                <a:solidFill>
                  <a:schemeClr val="bg1"/>
                </a:solidFill>
                <a:latin typeface="Sniglet" panose="020B0604020202020204" charset="0"/>
              </a:rPr>
              <a:t>2021</a:t>
            </a:r>
          </a:p>
        </p:txBody>
      </p:sp>
      <p:sp>
        <p:nvSpPr>
          <p:cNvPr id="24" name="Google Shape;89;p15">
            <a:extLst>
              <a:ext uri="{FF2B5EF4-FFF2-40B4-BE49-F238E27FC236}">
                <a16:creationId xmlns:a16="http://schemas.microsoft.com/office/drawing/2014/main" id="{C1B4CD3E-6254-EA3F-CF11-A4B25178346C}"/>
              </a:ext>
            </a:extLst>
          </p:cNvPr>
          <p:cNvSpPr txBox="1">
            <a:spLocks/>
          </p:cNvSpPr>
          <p:nvPr/>
        </p:nvSpPr>
        <p:spPr>
          <a:xfrm>
            <a:off x="2573800" y="2463340"/>
            <a:ext cx="909935" cy="443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2000" b="1">
                <a:solidFill>
                  <a:schemeClr val="bg1"/>
                </a:solidFill>
                <a:latin typeface="Sniglet" panose="020B0604020202020204" charset="0"/>
              </a:rPr>
              <a:t>2022</a:t>
            </a:r>
          </a:p>
        </p:txBody>
      </p:sp>
      <p:sp>
        <p:nvSpPr>
          <p:cNvPr id="27" name="Google Shape;89;p15">
            <a:extLst>
              <a:ext uri="{FF2B5EF4-FFF2-40B4-BE49-F238E27FC236}">
                <a16:creationId xmlns:a16="http://schemas.microsoft.com/office/drawing/2014/main" id="{9B5CE3BF-171A-3716-F755-D019EB1CE097}"/>
              </a:ext>
            </a:extLst>
          </p:cNvPr>
          <p:cNvSpPr txBox="1">
            <a:spLocks/>
          </p:cNvSpPr>
          <p:nvPr/>
        </p:nvSpPr>
        <p:spPr>
          <a:xfrm>
            <a:off x="5193862" y="2477738"/>
            <a:ext cx="909935" cy="443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2000" b="1">
                <a:solidFill>
                  <a:schemeClr val="bg1"/>
                </a:solidFill>
                <a:latin typeface="Sniglet" panose="020B0604020202020204" charset="0"/>
              </a:rPr>
              <a:t>2023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CA17E0D-B2EE-CBEB-033C-651105F31C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03" t="41307" r="64044" b="25490"/>
          <a:stretch/>
        </p:blipFill>
        <p:spPr>
          <a:xfrm>
            <a:off x="702806" y="558053"/>
            <a:ext cx="1870994" cy="20136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4013D41-9DBC-3502-6EA4-EEFD6AE699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750" t="33726" r="63971" b="33072"/>
          <a:stretch/>
        </p:blipFill>
        <p:spPr>
          <a:xfrm>
            <a:off x="3322868" y="558052"/>
            <a:ext cx="1870994" cy="20136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60A049B-3B26-16B1-41C5-5DB9918268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530" t="35425" r="64191" b="31765"/>
          <a:stretch/>
        </p:blipFill>
        <p:spPr>
          <a:xfrm>
            <a:off x="6098535" y="558052"/>
            <a:ext cx="1885336" cy="201369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9DD6E30-AD49-9906-47B6-F8E4227E602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456" t="37124" r="64338" b="30065"/>
          <a:stretch/>
        </p:blipFill>
        <p:spPr>
          <a:xfrm>
            <a:off x="2018739" y="2964442"/>
            <a:ext cx="1877311" cy="201369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72F19B7-711F-0F12-F9E4-D5F3B941631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530" t="53072" r="64338" b="37124"/>
          <a:stretch/>
        </p:blipFill>
        <p:spPr>
          <a:xfrm>
            <a:off x="4654363" y="2991726"/>
            <a:ext cx="1877311" cy="60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486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685800" y="2690484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2.</a:t>
            </a:r>
            <a:endParaRPr sz="6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Donatur Transaksi </a:t>
            </a:r>
            <a:br>
              <a:rPr lang="en"/>
            </a:br>
            <a:r>
              <a:rPr lang="en"/>
              <a:t>2x Pertahun</a:t>
            </a:r>
            <a:endParaRPr/>
          </a:p>
        </p:txBody>
      </p:sp>
      <p:sp>
        <p:nvSpPr>
          <p:cNvPr id="83" name="Google Shape;83;p14"/>
          <p:cNvSpPr/>
          <p:nvPr/>
        </p:nvSpPr>
        <p:spPr>
          <a:xfrm>
            <a:off x="3617075" y="256025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4" name="Google Shape;244;p14">
            <a:extLst>
              <a:ext uri="{FF2B5EF4-FFF2-40B4-BE49-F238E27FC236}">
                <a16:creationId xmlns:a16="http://schemas.microsoft.com/office/drawing/2014/main" id="{A8D6F2E6-E197-2B98-F7D7-24EF70C3F02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4568" y="4620275"/>
            <a:ext cx="1959432" cy="5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Mizan Amanah | Login">
            <a:extLst>
              <a:ext uri="{FF2B5EF4-FFF2-40B4-BE49-F238E27FC236}">
                <a16:creationId xmlns:a16="http://schemas.microsoft.com/office/drawing/2014/main" id="{46472783-A40A-0800-FC7A-78BB4613F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20" y="4458158"/>
            <a:ext cx="1445559" cy="61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438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5" name="Google Shape;244;p14">
            <a:extLst>
              <a:ext uri="{FF2B5EF4-FFF2-40B4-BE49-F238E27FC236}">
                <a16:creationId xmlns:a16="http://schemas.microsoft.com/office/drawing/2014/main" id="{49F45CF0-2927-227C-D24F-D8A3559AB81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4568" y="4620275"/>
            <a:ext cx="1959432" cy="5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4" descr="Mizan Amanah | Login">
            <a:extLst>
              <a:ext uri="{FF2B5EF4-FFF2-40B4-BE49-F238E27FC236}">
                <a16:creationId xmlns:a16="http://schemas.microsoft.com/office/drawing/2014/main" id="{877D4E70-EDD2-0FFB-2C92-3AB659862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20" y="4458158"/>
            <a:ext cx="1445559" cy="61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5B7ED1-CD1F-4F43-1D65-A436001D4E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603" t="50000" r="15368" b="8627"/>
          <a:stretch/>
        </p:blipFill>
        <p:spPr>
          <a:xfrm>
            <a:off x="561414" y="1047922"/>
            <a:ext cx="5867952" cy="26538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1D6D27-5D06-0046-26ED-7E5CE186973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426" t="47451" r="62647" b="36079"/>
          <a:stretch/>
        </p:blipFill>
        <p:spPr>
          <a:xfrm>
            <a:off x="6668298" y="1690966"/>
            <a:ext cx="2041899" cy="126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731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" name="Google Shape;89;p15">
            <a:extLst>
              <a:ext uri="{FF2B5EF4-FFF2-40B4-BE49-F238E27FC236}">
                <a16:creationId xmlns:a16="http://schemas.microsoft.com/office/drawing/2014/main" id="{DA5B7C91-C483-C13E-4FF3-A9D9A051EB46}"/>
              </a:ext>
            </a:extLst>
          </p:cNvPr>
          <p:cNvSpPr txBox="1">
            <a:spLocks/>
          </p:cNvSpPr>
          <p:nvPr/>
        </p:nvSpPr>
        <p:spPr>
          <a:xfrm>
            <a:off x="1182210" y="10173"/>
            <a:ext cx="909935" cy="443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2000" b="1">
                <a:solidFill>
                  <a:schemeClr val="bg1"/>
                </a:solidFill>
                <a:latin typeface="Sniglet" panose="020B0604020202020204" charset="0"/>
              </a:rPr>
              <a:t>2019</a:t>
            </a:r>
          </a:p>
        </p:txBody>
      </p:sp>
      <p:pic>
        <p:nvPicPr>
          <p:cNvPr id="5" name="Google Shape;244;p14">
            <a:extLst>
              <a:ext uri="{FF2B5EF4-FFF2-40B4-BE49-F238E27FC236}">
                <a16:creationId xmlns:a16="http://schemas.microsoft.com/office/drawing/2014/main" id="{49F45CF0-2927-227C-D24F-D8A3559AB81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4568" y="4620275"/>
            <a:ext cx="1959432" cy="5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4" descr="Mizan Amanah | Login">
            <a:extLst>
              <a:ext uri="{FF2B5EF4-FFF2-40B4-BE49-F238E27FC236}">
                <a16:creationId xmlns:a16="http://schemas.microsoft.com/office/drawing/2014/main" id="{877D4E70-EDD2-0FFB-2C92-3AB659862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20" y="4458158"/>
            <a:ext cx="1445559" cy="61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89;p15">
            <a:extLst>
              <a:ext uri="{FF2B5EF4-FFF2-40B4-BE49-F238E27FC236}">
                <a16:creationId xmlns:a16="http://schemas.microsoft.com/office/drawing/2014/main" id="{9CE78630-2838-56BB-B243-894A91E6BB33}"/>
              </a:ext>
            </a:extLst>
          </p:cNvPr>
          <p:cNvSpPr txBox="1">
            <a:spLocks/>
          </p:cNvSpPr>
          <p:nvPr/>
        </p:nvSpPr>
        <p:spPr>
          <a:xfrm>
            <a:off x="3842682" y="10173"/>
            <a:ext cx="909935" cy="443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2000" b="1">
                <a:solidFill>
                  <a:schemeClr val="bg1"/>
                </a:solidFill>
                <a:latin typeface="Sniglet" panose="020B0604020202020204" charset="0"/>
              </a:rPr>
              <a:t>2020</a:t>
            </a:r>
          </a:p>
        </p:txBody>
      </p:sp>
      <p:sp>
        <p:nvSpPr>
          <p:cNvPr id="23" name="Google Shape;89;p15">
            <a:extLst>
              <a:ext uri="{FF2B5EF4-FFF2-40B4-BE49-F238E27FC236}">
                <a16:creationId xmlns:a16="http://schemas.microsoft.com/office/drawing/2014/main" id="{0425E824-5DD4-5FE3-7A11-55E28D1AA685}"/>
              </a:ext>
            </a:extLst>
          </p:cNvPr>
          <p:cNvSpPr txBox="1">
            <a:spLocks/>
          </p:cNvSpPr>
          <p:nvPr/>
        </p:nvSpPr>
        <p:spPr>
          <a:xfrm>
            <a:off x="6586236" y="10173"/>
            <a:ext cx="909935" cy="443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2000" b="1">
                <a:solidFill>
                  <a:schemeClr val="bg1"/>
                </a:solidFill>
                <a:latin typeface="Sniglet" panose="020B0604020202020204" charset="0"/>
              </a:rPr>
              <a:t>2021</a:t>
            </a:r>
          </a:p>
        </p:txBody>
      </p:sp>
      <p:sp>
        <p:nvSpPr>
          <p:cNvPr id="24" name="Google Shape;89;p15">
            <a:extLst>
              <a:ext uri="{FF2B5EF4-FFF2-40B4-BE49-F238E27FC236}">
                <a16:creationId xmlns:a16="http://schemas.microsoft.com/office/drawing/2014/main" id="{C1B4CD3E-6254-EA3F-CF11-A4B25178346C}"/>
              </a:ext>
            </a:extLst>
          </p:cNvPr>
          <p:cNvSpPr txBox="1">
            <a:spLocks/>
          </p:cNvSpPr>
          <p:nvPr/>
        </p:nvSpPr>
        <p:spPr>
          <a:xfrm>
            <a:off x="2573800" y="2463340"/>
            <a:ext cx="909935" cy="443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2000" b="1">
                <a:solidFill>
                  <a:schemeClr val="bg1"/>
                </a:solidFill>
                <a:latin typeface="Sniglet" panose="020B0604020202020204" charset="0"/>
              </a:rPr>
              <a:t>2022</a:t>
            </a:r>
          </a:p>
        </p:txBody>
      </p:sp>
      <p:sp>
        <p:nvSpPr>
          <p:cNvPr id="27" name="Google Shape;89;p15">
            <a:extLst>
              <a:ext uri="{FF2B5EF4-FFF2-40B4-BE49-F238E27FC236}">
                <a16:creationId xmlns:a16="http://schemas.microsoft.com/office/drawing/2014/main" id="{9B5CE3BF-171A-3716-F755-D019EB1CE097}"/>
              </a:ext>
            </a:extLst>
          </p:cNvPr>
          <p:cNvSpPr txBox="1">
            <a:spLocks/>
          </p:cNvSpPr>
          <p:nvPr/>
        </p:nvSpPr>
        <p:spPr>
          <a:xfrm>
            <a:off x="5193862" y="2477738"/>
            <a:ext cx="909935" cy="443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2000" b="1">
                <a:solidFill>
                  <a:schemeClr val="bg1"/>
                </a:solidFill>
                <a:latin typeface="Sniglet" panose="020B0604020202020204" charset="0"/>
              </a:rPr>
              <a:t>2023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9F2D71-31A5-6FDE-E5C9-968A504428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456" t="28889" r="64044" b="38954"/>
          <a:stretch/>
        </p:blipFill>
        <p:spPr>
          <a:xfrm>
            <a:off x="711801" y="543080"/>
            <a:ext cx="1850752" cy="19129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6B1481-A669-2DEA-7ACC-119980AC99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750" t="34902" r="64044" b="31765"/>
          <a:stretch/>
        </p:blipFill>
        <p:spPr>
          <a:xfrm>
            <a:off x="3409982" y="521384"/>
            <a:ext cx="1775333" cy="19346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482549-9825-6E64-2A9F-76CE38706B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456" t="31634" r="63970" b="35294"/>
          <a:stretch/>
        </p:blipFill>
        <p:spPr>
          <a:xfrm>
            <a:off x="6103797" y="541554"/>
            <a:ext cx="1808547" cy="19144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51AEE4-1266-C5BA-CDCA-D2D3C70E7AB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456" t="33464" r="64117" b="33987"/>
          <a:stretch/>
        </p:blipFill>
        <p:spPr>
          <a:xfrm>
            <a:off x="2092145" y="2968925"/>
            <a:ext cx="1820771" cy="19129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65EA49-DE28-7A3A-D3B7-B7AA537F6EA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905" t="67712" r="64044" b="22223"/>
          <a:stretch/>
        </p:blipFill>
        <p:spPr>
          <a:xfrm>
            <a:off x="4638357" y="2968925"/>
            <a:ext cx="1820770" cy="57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996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685800" y="2690484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3.</a:t>
            </a:r>
            <a:endParaRPr sz="6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Donatur Transaksi </a:t>
            </a:r>
            <a:br>
              <a:rPr lang="en"/>
            </a:br>
            <a:r>
              <a:rPr lang="en"/>
              <a:t>3x-11x Pertahun</a:t>
            </a:r>
            <a:endParaRPr/>
          </a:p>
        </p:txBody>
      </p:sp>
      <p:sp>
        <p:nvSpPr>
          <p:cNvPr id="83" name="Google Shape;83;p14"/>
          <p:cNvSpPr/>
          <p:nvPr/>
        </p:nvSpPr>
        <p:spPr>
          <a:xfrm>
            <a:off x="3617075" y="256025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4" name="Google Shape;244;p14">
            <a:extLst>
              <a:ext uri="{FF2B5EF4-FFF2-40B4-BE49-F238E27FC236}">
                <a16:creationId xmlns:a16="http://schemas.microsoft.com/office/drawing/2014/main" id="{A8D6F2E6-E197-2B98-F7D7-24EF70C3F02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4568" y="4620275"/>
            <a:ext cx="1959432" cy="5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Mizan Amanah | Login">
            <a:extLst>
              <a:ext uri="{FF2B5EF4-FFF2-40B4-BE49-F238E27FC236}">
                <a16:creationId xmlns:a16="http://schemas.microsoft.com/office/drawing/2014/main" id="{46472783-A40A-0800-FC7A-78BB4613F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20" y="4458158"/>
            <a:ext cx="1445559" cy="61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33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5" name="Google Shape;244;p14">
            <a:extLst>
              <a:ext uri="{FF2B5EF4-FFF2-40B4-BE49-F238E27FC236}">
                <a16:creationId xmlns:a16="http://schemas.microsoft.com/office/drawing/2014/main" id="{49F45CF0-2927-227C-D24F-D8A3559AB81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4568" y="4620275"/>
            <a:ext cx="1959432" cy="5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4" descr="Mizan Amanah | Login">
            <a:extLst>
              <a:ext uri="{FF2B5EF4-FFF2-40B4-BE49-F238E27FC236}">
                <a16:creationId xmlns:a16="http://schemas.microsoft.com/office/drawing/2014/main" id="{877D4E70-EDD2-0FFB-2C92-3AB659862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20" y="4458158"/>
            <a:ext cx="1445559" cy="61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CFBEFD-E45B-2FF5-0C53-0A990996CA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676" t="25621" r="15368" b="33857"/>
          <a:stretch/>
        </p:blipFill>
        <p:spPr>
          <a:xfrm>
            <a:off x="468435" y="1070463"/>
            <a:ext cx="5932365" cy="2768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76DF24-E3F3-482D-A603-B23CF8718D1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647" t="53595" r="61544" b="30196"/>
          <a:stretch/>
        </p:blipFill>
        <p:spPr>
          <a:xfrm>
            <a:off x="6770594" y="1886660"/>
            <a:ext cx="1970156" cy="113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28009"/>
      </p:ext>
    </p:extLst>
  </p:cSld>
  <p:clrMapOvr>
    <a:masterClrMapping/>
  </p:clrMapOvr>
</p:sld>
</file>

<file path=ppt/theme/theme1.xml><?xml version="1.0" encoding="utf-8"?>
<a:theme xmlns:a="http://schemas.openxmlformats.org/drawingml/2006/main" name="Ursula template">
  <a:themeElements>
    <a:clrScheme name="Custom 347">
      <a:dk1>
        <a:srgbClr val="000000"/>
      </a:dk1>
      <a:lt1>
        <a:srgbClr val="FFFFFF"/>
      </a:lt1>
      <a:dk2>
        <a:srgbClr val="D1D8DF"/>
      </a:dk2>
      <a:lt2>
        <a:srgbClr val="4F565C"/>
      </a:lt2>
      <a:accent1>
        <a:srgbClr val="71AEF0"/>
      </a:accent1>
      <a:accent2>
        <a:srgbClr val="88E6DC"/>
      </a:accent2>
      <a:accent3>
        <a:srgbClr val="A6D145"/>
      </a:accent3>
      <a:accent4>
        <a:srgbClr val="FFE000"/>
      </a:accent4>
      <a:accent5>
        <a:srgbClr val="FC765C"/>
      </a:accent5>
      <a:accent6>
        <a:srgbClr val="A693C9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3905</TotalTime>
  <Words>352</Words>
  <Application>Microsoft Office PowerPoint</Application>
  <PresentationFormat>On-screen Show (16:9)</PresentationFormat>
  <Paragraphs>174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Walter Turncoat</vt:lpstr>
      <vt:lpstr>Courier New</vt:lpstr>
      <vt:lpstr>Arial</vt:lpstr>
      <vt:lpstr>Sniglet</vt:lpstr>
      <vt:lpstr>Ursula template</vt:lpstr>
      <vt:lpstr>Donatur Retention Analytics</vt:lpstr>
      <vt:lpstr>1.  Donatur Transaksi  1x Pertahun</vt:lpstr>
      <vt:lpstr>PowerPoint Presentation</vt:lpstr>
      <vt:lpstr>PowerPoint Presentation</vt:lpstr>
      <vt:lpstr>2.  Donatur Transaksi  2x Pertahun</vt:lpstr>
      <vt:lpstr>PowerPoint Presentation</vt:lpstr>
      <vt:lpstr>PowerPoint Presentation</vt:lpstr>
      <vt:lpstr>3.  Donatur Transaksi  3x-11x Pertahun</vt:lpstr>
      <vt:lpstr>PowerPoint Presentation</vt:lpstr>
      <vt:lpstr>PowerPoint Presentation</vt:lpstr>
      <vt:lpstr>4.  Donatur Transaksi  &gt;= 12x Pertahun</vt:lpstr>
      <vt:lpstr>PowerPoint Presentation</vt:lpstr>
      <vt:lpstr>PowerPoint Presentation</vt:lpstr>
      <vt:lpstr>5.  Summary Donatur Berdasarkan Jumlah Transaksi </vt:lpstr>
      <vt:lpstr>PowerPoint Presentation</vt:lpstr>
      <vt:lpstr>PowerPoint Presentation</vt:lpstr>
      <vt:lpstr>PowerPoint Presentation</vt:lpstr>
      <vt:lpstr>PowerPoint Presentation</vt:lpstr>
      <vt:lpstr>6.  Donatur Reguler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Donatur Retention Analytics</dc:title>
  <dc:creator>Muhammad Noor Rizki Isya</dc:creator>
  <cp:lastModifiedBy>Muhammad Noor Rizki Isya</cp:lastModifiedBy>
  <cp:revision>235</cp:revision>
  <dcterms:modified xsi:type="dcterms:W3CDTF">2023-05-23T12:21:35Z</dcterms:modified>
</cp:coreProperties>
</file>